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61" r:id="rId2"/>
    <p:sldMasterId id="2147483677" r:id="rId3"/>
  </p:sldMasterIdLst>
  <p:notesMasterIdLst>
    <p:notesMasterId r:id="rId57"/>
  </p:notesMasterIdLst>
  <p:sldIdLst>
    <p:sldId id="270" r:id="rId4"/>
    <p:sldId id="257" r:id="rId5"/>
    <p:sldId id="312" r:id="rId6"/>
    <p:sldId id="353" r:id="rId7"/>
    <p:sldId id="300" r:id="rId8"/>
    <p:sldId id="304" r:id="rId9"/>
    <p:sldId id="315" r:id="rId10"/>
    <p:sldId id="316" r:id="rId11"/>
    <p:sldId id="305" r:id="rId12"/>
    <p:sldId id="313" r:id="rId13"/>
    <p:sldId id="256" r:id="rId14"/>
    <p:sldId id="307" r:id="rId15"/>
    <p:sldId id="308" r:id="rId16"/>
    <p:sldId id="310" r:id="rId17"/>
    <p:sldId id="314" r:id="rId18"/>
    <p:sldId id="309" r:id="rId19"/>
    <p:sldId id="317" r:id="rId20"/>
    <p:sldId id="318" r:id="rId21"/>
    <p:sldId id="320" r:id="rId22"/>
    <p:sldId id="322" r:id="rId23"/>
    <p:sldId id="323" r:id="rId24"/>
    <p:sldId id="324" r:id="rId25"/>
    <p:sldId id="325" r:id="rId26"/>
    <p:sldId id="326" r:id="rId27"/>
    <p:sldId id="327" r:id="rId28"/>
    <p:sldId id="328" r:id="rId29"/>
    <p:sldId id="329" r:id="rId30"/>
    <p:sldId id="330" r:id="rId31"/>
    <p:sldId id="311" r:id="rId32"/>
    <p:sldId id="331" r:id="rId33"/>
    <p:sldId id="332" r:id="rId34"/>
    <p:sldId id="333" r:id="rId35"/>
    <p:sldId id="334" r:id="rId36"/>
    <p:sldId id="335" r:id="rId37"/>
    <p:sldId id="336" r:id="rId38"/>
    <p:sldId id="337" r:id="rId39"/>
    <p:sldId id="338" r:id="rId40"/>
    <p:sldId id="339" r:id="rId41"/>
    <p:sldId id="340" r:id="rId42"/>
    <p:sldId id="342" r:id="rId43"/>
    <p:sldId id="343" r:id="rId44"/>
    <p:sldId id="341" r:id="rId45"/>
    <p:sldId id="344" r:id="rId46"/>
    <p:sldId id="346" r:id="rId47"/>
    <p:sldId id="345" r:id="rId48"/>
    <p:sldId id="347" r:id="rId49"/>
    <p:sldId id="348" r:id="rId50"/>
    <p:sldId id="349" r:id="rId51"/>
    <p:sldId id="350" r:id="rId52"/>
    <p:sldId id="351" r:id="rId53"/>
    <p:sldId id="352" r:id="rId54"/>
    <p:sldId id="354" r:id="rId55"/>
    <p:sldId id="290" r:id="rId5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C5830B"/>
    <a:srgbClr val="E99909"/>
    <a:srgbClr val="005640"/>
    <a:srgbClr val="B39258"/>
    <a:srgbClr val="100C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presProps" Target="presProps.xml"/><Relationship Id="rId5" Type="http://schemas.openxmlformats.org/officeDocument/2006/relationships/slide" Target="slides/slide2.xml"/><Relationship Id="rId61" Type="http://schemas.openxmlformats.org/officeDocument/2006/relationships/tableStyles" Target="tableStyle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catkin/Tutorials/create_a_workspace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Tutorials/CreatingPackage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be71739a4_13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ebe71739a4_1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29870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8975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05073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catkin/Tutorials/</a:t>
            </a:r>
            <a:r>
              <a:rPr lang="en-US" dirty="0" err="1">
                <a:hlinkClick r:id="rId3"/>
              </a:rPr>
              <a:t>create_a_workspace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31932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23111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7184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58525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22956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8014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ef852240bd_1_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ef852240bd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76012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43222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48698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3926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42875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94352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50317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21067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39639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0093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60214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53651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97445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14355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57135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10017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189331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65321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913056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719270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2755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265291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8064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79952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23907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51948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8463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135461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47379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244069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277118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222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0342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860875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384304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ROS/Tutorials/</a:t>
            </a:r>
            <a:r>
              <a:rPr lang="en-US" dirty="0" err="1">
                <a:hlinkClick r:id="rId3"/>
              </a:rPr>
              <a:t>CreatingPackage</a:t>
            </a:r>
            <a:r>
              <a:rPr lang="en-US" dirty="0">
                <a:hlinkClick r:id="rId3"/>
              </a:rPr>
              <a:t> - ROS Wiki</a:t>
            </a:r>
            <a:endParaRPr dirty="0"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290741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6254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1673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3876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f852240bd_1_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gef852240b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3664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f852240bd_1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ef852240bd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4436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body" idx="1"/>
          </p:nvPr>
        </p:nvSpPr>
        <p:spPr>
          <a:xfrm>
            <a:off x="450503" y="4447448"/>
            <a:ext cx="8239126" cy="23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52436" y="965622"/>
            <a:ext cx="8239127" cy="174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2"/>
          </p:nvPr>
        </p:nvSpPr>
        <p:spPr>
          <a:xfrm>
            <a:off x="450503" y="2708696"/>
            <a:ext cx="8239125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7781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988012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Photo">
  <p:cSld name="Title &amp; Phot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>
            <a:spLocks noGrp="1"/>
          </p:cNvSpPr>
          <p:nvPr>
            <p:ph type="pic" idx="2"/>
          </p:nvPr>
        </p:nvSpPr>
        <p:spPr>
          <a:xfrm>
            <a:off x="-433387" y="-485775"/>
            <a:ext cx="10029824" cy="60071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452438" y="2671763"/>
            <a:ext cx="8239125" cy="174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452884" y="414801"/>
            <a:ext cx="8238233" cy="23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3"/>
          </p:nvPr>
        </p:nvSpPr>
        <p:spPr>
          <a:xfrm>
            <a:off x="452438" y="4353716"/>
            <a:ext cx="8239125" cy="418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0603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Photo Alt">
  <p:cSld name="Title &amp; Photo Al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>
            <a:spLocks noGrp="1"/>
          </p:cNvSpPr>
          <p:nvPr>
            <p:ph type="pic" idx="2"/>
          </p:nvPr>
        </p:nvSpPr>
        <p:spPr>
          <a:xfrm>
            <a:off x="4114800" y="-76200"/>
            <a:ext cx="4554314" cy="5300662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452438" y="476250"/>
            <a:ext cx="3667125" cy="2205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452438" y="2647716"/>
            <a:ext cx="3667125" cy="2019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4500562" y="4906962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85581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125" cy="537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125" cy="309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59566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452438" y="1593189"/>
            <a:ext cx="8239125" cy="309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3088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3667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3667125" cy="3096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>
            <a:spLocks noGrp="1"/>
          </p:cNvSpPr>
          <p:nvPr>
            <p:ph type="pic" idx="3"/>
          </p:nvPr>
        </p:nvSpPr>
        <p:spPr>
          <a:xfrm>
            <a:off x="4572000" y="-152725"/>
            <a:ext cx="4093828" cy="5458437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0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3667125" cy="53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32514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>
            <a:off x="452436" y="1700213"/>
            <a:ext cx="8239127" cy="174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ldNum" idx="12"/>
          </p:nvPr>
        </p:nvSpPr>
        <p:spPr>
          <a:xfrm>
            <a:off x="4500562" y="4906962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701115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125" cy="538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5998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125" cy="53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body" idx="1"/>
          </p:nvPr>
        </p:nvSpPr>
        <p:spPr>
          <a:xfrm>
            <a:off x="452438" y="889861"/>
            <a:ext cx="8239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2"/>
          </p:nvPr>
        </p:nvSpPr>
        <p:spPr>
          <a:xfrm>
            <a:off x="452438" y="1593189"/>
            <a:ext cx="8239125" cy="309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1pPr>
            <a:lvl2pPr marL="914400" lvl="1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2pPr>
            <a:lvl3pPr marL="1371600" lvl="2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3pPr>
            <a:lvl4pPr marL="1828800" lvl="3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4pPr>
            <a:lvl5pPr marL="2286000" lvl="4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42842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">
  <p:cSld name="Statemen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body" idx="1"/>
          </p:nvPr>
        </p:nvSpPr>
        <p:spPr>
          <a:xfrm>
            <a:off x="452438" y="1845316"/>
            <a:ext cx="8239125" cy="145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80209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Fact">
  <p:cSld name="Big Fac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>
            <a:spLocks noGrp="1"/>
          </p:cNvSpPr>
          <p:nvPr>
            <p:ph type="body" idx="1"/>
          </p:nvPr>
        </p:nvSpPr>
        <p:spPr>
          <a:xfrm>
            <a:off x="452438" y="403473"/>
            <a:ext cx="8239125" cy="2715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sz="9400" b="1"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body" idx="2"/>
          </p:nvPr>
        </p:nvSpPr>
        <p:spPr>
          <a:xfrm>
            <a:off x="452438" y="3098317"/>
            <a:ext cx="8239125" cy="35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09381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>
            <a:spLocks noGrp="1"/>
          </p:cNvSpPr>
          <p:nvPr>
            <p:ph type="body" idx="1"/>
          </p:nvPr>
        </p:nvSpPr>
        <p:spPr>
          <a:xfrm>
            <a:off x="911259" y="4003295"/>
            <a:ext cx="7575020" cy="23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17150" rIns="17150" bIns="171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400" b="1"/>
            </a:lvl1pPr>
            <a:lvl2pPr marL="914400" lvl="1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body" idx="2"/>
          </p:nvPr>
        </p:nvSpPr>
        <p:spPr>
          <a:xfrm>
            <a:off x="657721" y="1852448"/>
            <a:ext cx="7828558" cy="1438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967541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>
            <a:spLocks noGrp="1"/>
          </p:cNvSpPr>
          <p:nvPr>
            <p:ph type="pic" idx="2"/>
          </p:nvPr>
        </p:nvSpPr>
        <p:spPr>
          <a:xfrm>
            <a:off x="5910263" y="381000"/>
            <a:ext cx="2789662" cy="2231129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7"/>
          <p:cNvSpPr>
            <a:spLocks noGrp="1"/>
          </p:cNvSpPr>
          <p:nvPr>
            <p:ph type="pic" idx="3"/>
          </p:nvPr>
        </p:nvSpPr>
        <p:spPr>
          <a:xfrm>
            <a:off x="5062538" y="1491853"/>
            <a:ext cx="3914775" cy="4556318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7"/>
          <p:cNvSpPr>
            <a:spLocks noGrp="1"/>
          </p:cNvSpPr>
          <p:nvPr>
            <p:ph type="pic" idx="4"/>
          </p:nvPr>
        </p:nvSpPr>
        <p:spPr>
          <a:xfrm>
            <a:off x="-52387" y="185738"/>
            <a:ext cx="6229350" cy="4672013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27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38613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8"/>
          <p:cNvSpPr>
            <a:spLocks noGrp="1"/>
          </p:cNvSpPr>
          <p:nvPr>
            <p:ph type="pic" idx="2"/>
          </p:nvPr>
        </p:nvSpPr>
        <p:spPr>
          <a:xfrm>
            <a:off x="-500062" y="-2071687"/>
            <a:ext cx="10144125" cy="81153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28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0842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383209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84747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32367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4764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90638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06794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17646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65318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17062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752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2438" y="404813"/>
            <a:ext cx="8239125" cy="537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2438" y="1593189"/>
            <a:ext cx="8239125" cy="309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68300" algn="l" rtl="0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399572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8712451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learn.turtlebot.com/" TargetMode="External"/><Relationship Id="rId4" Type="http://schemas.openxmlformats.org/officeDocument/2006/relationships/hyperlink" Target="https://wiki.ros.org/rospy/Tutorials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wiki.ros.org/indigo/Installation/Ubuntu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iki.ros.org/kinetic/Installation/Ubuntu" TargetMode="External"/><Relationship Id="rId5" Type="http://schemas.openxmlformats.org/officeDocument/2006/relationships/hyperlink" Target="https://wiki.ros.org/melodic/Installation/Ubuntu" TargetMode="External"/><Relationship Id="rId4" Type="http://schemas.openxmlformats.org/officeDocument/2006/relationships/hyperlink" Target="https://wiki.ros.org/noetic/Installation/Ubuntu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/>
          <p:nvPr/>
        </p:nvSpPr>
        <p:spPr>
          <a:xfrm>
            <a:off x="1152300" y="837750"/>
            <a:ext cx="6839400" cy="17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Oswald"/>
              <a:buNone/>
              <a:tabLst/>
              <a:defRPr/>
            </a:pPr>
            <a:r>
              <a:rPr kumimoji="0" lang="en" sz="6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swald"/>
                <a:ea typeface="Oswald"/>
                <a:cs typeface="Oswald"/>
                <a:sym typeface="Oswald"/>
              </a:rPr>
              <a:t>Intro to Robot Operating System</a:t>
            </a:r>
            <a:endParaRPr kumimoji="0" sz="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8" name="Google Shape;128;p30"/>
          <p:cNvSpPr txBox="1"/>
          <p:nvPr/>
        </p:nvSpPr>
        <p:spPr>
          <a:xfrm>
            <a:off x="1692150" y="2632925"/>
            <a:ext cx="5759700" cy="10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lang="en" sz="2700" dirty="0">
                <a:solidFill>
                  <a:srgbClr val="FFFFFF"/>
                </a:solidFill>
              </a:rPr>
              <a:t>Sam Shue, PhD</a:t>
            </a:r>
            <a:endParaRPr kumimoji="0" sz="5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ROS files are organized into packages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Packages can contain nodes, message types, etc.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015762-20A4-67B9-5C4C-CABC3A43F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8986" y="2526513"/>
            <a:ext cx="3254473" cy="248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692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Packages must be built in order to run the nodes they contain using the command “</a:t>
            </a:r>
            <a:r>
              <a:rPr lang="en-US" sz="2400" dirty="0" err="1"/>
              <a:t>rosrun</a:t>
            </a:r>
            <a:r>
              <a:rPr lang="en-US" sz="2400" dirty="0"/>
              <a:t>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Catkin is the build system used to build the code inside our packages into ROS nodes that we can run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Catkin build system is organized as follows:</a:t>
            </a:r>
          </a:p>
        </p:txBody>
      </p:sp>
      <p:pic>
        <p:nvPicPr>
          <p:cNvPr id="1026" name="Picture 2" descr="Part 2: 7 Simple Steps to create and build your first ROS Package | by  Arsalan Anwar | The Startup">
            <a:extLst>
              <a:ext uri="{FF2B5EF4-FFF2-40B4-BE49-F238E27FC236}">
                <a16:creationId xmlns:a16="http://schemas.microsoft.com/office/drawing/2014/main" id="{6565B934-7FE8-6451-0131-9C8F206CF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75" y="1740144"/>
            <a:ext cx="76200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432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Catkin build process takes the items in the “</a:t>
            </a:r>
            <a:r>
              <a:rPr lang="en-US" sz="2400" dirty="0" err="1"/>
              <a:t>src</a:t>
            </a:r>
            <a:r>
              <a:rPr lang="en-US" sz="2400" dirty="0"/>
              <a:t>” directory, builds them in the “build” directory, then the built files (executables) are stored in the “</a:t>
            </a:r>
            <a:r>
              <a:rPr lang="en-US" sz="2400" dirty="0" err="1"/>
              <a:t>devel</a:t>
            </a:r>
            <a:r>
              <a:rPr lang="en-US" sz="2400" dirty="0"/>
              <a:t>” directory</a:t>
            </a:r>
          </a:p>
        </p:txBody>
      </p:sp>
      <p:pic>
        <p:nvPicPr>
          <p:cNvPr id="2050" name="Picture 2" descr="Workspace. Create a ROS Workspace | by Talha Hanif Butt | Medium">
            <a:extLst>
              <a:ext uri="{FF2B5EF4-FFF2-40B4-BE49-F238E27FC236}">
                <a16:creationId xmlns:a16="http://schemas.microsoft.com/office/drawing/2014/main" id="{DE304772-4634-7C83-96BA-5B83E7F23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160" y="2480207"/>
            <a:ext cx="6096000" cy="229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129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Create the Catkin Workspace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6003E0-1550-7251-8B7F-30D731A11F37}"/>
              </a:ext>
            </a:extLst>
          </p:cNvPr>
          <p:cNvSpPr/>
          <p:nvPr/>
        </p:nvSpPr>
        <p:spPr>
          <a:xfrm>
            <a:off x="370450" y="1697502"/>
            <a:ext cx="7155766" cy="11394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–p ~/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catkin_workspace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cd ~/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catkin_workspace</a:t>
            </a:r>
            <a:b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catkin_make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Google Shape;56;p14">
            <a:extLst>
              <a:ext uri="{FF2B5EF4-FFF2-40B4-BE49-F238E27FC236}">
                <a16:creationId xmlns:a16="http://schemas.microsoft.com/office/drawing/2014/main" id="{FD37F671-5469-579B-6F3E-4C690263F5B6}"/>
              </a:ext>
            </a:extLst>
          </p:cNvPr>
          <p:cNvSpPr txBox="1"/>
          <p:nvPr/>
        </p:nvSpPr>
        <p:spPr>
          <a:xfrm>
            <a:off x="258521" y="2836985"/>
            <a:ext cx="7961701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Source the Catkin Workspace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This will execute the setup script which will make the contents of our workspace “known to ROS”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C1055A-837F-8C08-6B4C-3FFBCED3D669}"/>
              </a:ext>
            </a:extLst>
          </p:cNvPr>
          <p:cNvSpPr/>
          <p:nvPr/>
        </p:nvSpPr>
        <p:spPr>
          <a:xfrm>
            <a:off x="370450" y="3404738"/>
            <a:ext cx="7155766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Source ~/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catkin_workspace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devel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setup.bash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380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8805762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Make a Catkin Package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 a catkin workspace’s “</a:t>
            </a:r>
            <a:r>
              <a:rPr lang="en-US" sz="2000" dirty="0" err="1"/>
              <a:t>src</a:t>
            </a:r>
            <a:r>
              <a:rPr lang="en-US" sz="2000" dirty="0"/>
              <a:t>” directory, run: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will make a package called “</a:t>
            </a:r>
            <a:r>
              <a:rPr lang="en-US" sz="2000" dirty="0" err="1"/>
              <a:t>beginner_tutorials</a:t>
            </a:r>
            <a:r>
              <a:rPr lang="en-US" sz="2000" dirty="0"/>
              <a:t>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package has dependencies 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std_msgs</a:t>
            </a:r>
            <a:r>
              <a:rPr lang="en-US" sz="2000" dirty="0"/>
              <a:t> – contains basic message types, such as </a:t>
            </a:r>
            <a:r>
              <a:rPr lang="en-US" sz="2000" dirty="0" err="1"/>
              <a:t>ints</a:t>
            </a:r>
            <a:r>
              <a:rPr lang="en-US" sz="2000" dirty="0"/>
              <a:t>, strings, etc.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geometry_msgs</a:t>
            </a:r>
            <a:r>
              <a:rPr lang="en-US" sz="2000" dirty="0"/>
              <a:t> – contains the “twist” message used to send velocity commands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sensor_msgs</a:t>
            </a:r>
            <a:r>
              <a:rPr lang="en-US" sz="2000" dirty="0"/>
              <a:t> – contains the “</a:t>
            </a:r>
            <a:r>
              <a:rPr lang="en-US" sz="2000" dirty="0" err="1"/>
              <a:t>laserscan</a:t>
            </a:r>
            <a:r>
              <a:rPr lang="en-US" sz="2000" dirty="0"/>
              <a:t>” message used with lidar data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rospy</a:t>
            </a:r>
            <a:r>
              <a:rPr lang="en-US" sz="2000" dirty="0"/>
              <a:t> – the </a:t>
            </a:r>
            <a:r>
              <a:rPr lang="en-US" sz="2000" dirty="0" err="1"/>
              <a:t>ros</a:t>
            </a:r>
            <a:r>
              <a:rPr lang="en-US" sz="2000" dirty="0"/>
              <a:t> python client library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1" y="1934369"/>
            <a:ext cx="8478129" cy="3680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catkin_create_pkg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beginner_tutorials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std_msgs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geometry_msgs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sensor_msgs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540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To make our newly created package recognizable by ROS, we need to run the </a:t>
            </a:r>
            <a:r>
              <a:rPr lang="en-US" sz="2400" dirty="0" err="1"/>
              <a:t>setup.bash</a:t>
            </a:r>
            <a:r>
              <a:rPr lang="en-US" sz="2400" dirty="0"/>
              <a:t> script in the “</a:t>
            </a:r>
            <a:r>
              <a:rPr lang="en-US" sz="2400" dirty="0" err="1"/>
              <a:t>devel</a:t>
            </a:r>
            <a:r>
              <a:rPr lang="en-US" sz="2400" dirty="0"/>
              <a:t>” folder: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Now we can quickly go into our new package using the following command: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1" y="2373119"/>
            <a:ext cx="6686230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source ~/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catkin_workspace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devel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setup.bash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47B09E-E2E4-91D7-C14B-A25CAFA2E455}"/>
              </a:ext>
            </a:extLst>
          </p:cNvPr>
          <p:cNvSpPr/>
          <p:nvPr/>
        </p:nvSpPr>
        <p:spPr>
          <a:xfrm>
            <a:off x="258521" y="3833815"/>
            <a:ext cx="6686230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roscd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beginner_tutorials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575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Now that the package is in place, we can start writing python scripts that will become our ROS nodes.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Let’s make a folder to hold our first script: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Inside that folder let’s make the script: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1" y="2729499"/>
            <a:ext cx="2400273" cy="656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scripts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cd scripts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47B09E-E2E4-91D7-C14B-A25CAFA2E455}"/>
              </a:ext>
            </a:extLst>
          </p:cNvPr>
          <p:cNvSpPr/>
          <p:nvPr/>
        </p:nvSpPr>
        <p:spPr>
          <a:xfrm>
            <a:off x="258521" y="3833815"/>
            <a:ext cx="2644113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touch talker.py</a:t>
            </a:r>
          </a:p>
        </p:txBody>
      </p:sp>
    </p:spTree>
    <p:extLst>
      <p:ext uri="{BB962C8B-B14F-4D97-AF65-F5344CB8AC3E}">
        <p14:creationId xmlns:p14="http://schemas.microsoft.com/office/powerpoint/2010/main" val="2331767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Inside our newly created “talker.py” script, we will populate it with the code to the right.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This code will publish some string (text) content to a topic called “chatter” periodically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341591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984738" y="2150850"/>
            <a:ext cx="784756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Understanding the Talker.py Node</a:t>
            </a:r>
          </a:p>
        </p:txBody>
      </p:sp>
    </p:spTree>
    <p:extLst>
      <p:ext uri="{BB962C8B-B14F-4D97-AF65-F5344CB8AC3E}">
        <p14:creationId xmlns:p14="http://schemas.microsoft.com/office/powerpoint/2010/main" val="2488401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/>
        </p:nvSpPr>
        <p:spPr>
          <a:xfrm>
            <a:off x="904725" y="1129750"/>
            <a:ext cx="73209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Demo Code and Slides:</a:t>
            </a:r>
            <a:endParaRPr sz="3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001F68-33D4-16DF-5900-F58B51A89B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3498" y="1874345"/>
            <a:ext cx="2823548" cy="280477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2" y="1129750"/>
            <a:ext cx="3586648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Let’s examine the code line by line.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Every Python ROS Node will have this declaration at the top.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first line makes sure your script is executed as a Python script.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990ECA-FF0E-964B-62E7-808140B74345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1170793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2" y="1129750"/>
            <a:ext cx="3431904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You need to import </a:t>
            </a:r>
            <a:r>
              <a:rPr lang="en-US" sz="2400" dirty="0" err="1"/>
              <a:t>rospy</a:t>
            </a:r>
            <a:r>
              <a:rPr lang="en-US" sz="2400" dirty="0"/>
              <a:t> if you are writing a ROS Node.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std_msgs.msg import is so that we can reuse the String message type for publishing.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F3EC05-2379-919E-5F5B-9166C99BB335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30824481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section of code defines the talker's interface to the rest of ROS.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pub = </a:t>
            </a:r>
            <a:r>
              <a:rPr lang="en-US" sz="2000" dirty="0" err="1"/>
              <a:t>rospy.Publisher</a:t>
            </a:r>
            <a:r>
              <a:rPr lang="en-US" sz="2000" dirty="0"/>
              <a:t>("chatter", String, </a:t>
            </a:r>
            <a:r>
              <a:rPr lang="en-US" sz="2000" dirty="0" err="1"/>
              <a:t>queue_size</a:t>
            </a:r>
            <a:r>
              <a:rPr lang="en-US" sz="2000" dirty="0"/>
              <a:t>=10) declares that your node is publishing to the chatter topic using the message type String.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 =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2454637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section of code defines the talker's interface to the rest of ROS.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pub = </a:t>
            </a:r>
            <a:r>
              <a:rPr lang="en-US" sz="2000" dirty="0" err="1"/>
              <a:t>rospy.Publisher</a:t>
            </a:r>
            <a:r>
              <a:rPr lang="en-US" sz="2000" dirty="0"/>
              <a:t>("chatter", String, </a:t>
            </a:r>
            <a:r>
              <a:rPr lang="en-US" sz="2000" dirty="0" err="1"/>
              <a:t>queue_size</a:t>
            </a:r>
            <a:r>
              <a:rPr lang="en-US" sz="2000" dirty="0"/>
              <a:t>=10) declares that your node is publishing to the chatter topic using the message type String.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 =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36799922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78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The next line, </a:t>
            </a:r>
            <a:r>
              <a:rPr lang="en-US" sz="1800" dirty="0" err="1"/>
              <a:t>rospy.init_node</a:t>
            </a:r>
            <a:r>
              <a:rPr lang="en-US" sz="1800" dirty="0"/>
              <a:t>(NAME, ...), is very important as it tells </a:t>
            </a:r>
            <a:r>
              <a:rPr lang="en-US" sz="1800" dirty="0" err="1"/>
              <a:t>rospy</a:t>
            </a:r>
            <a:r>
              <a:rPr lang="en-US" sz="1800" dirty="0"/>
              <a:t> the name of your node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Until </a:t>
            </a:r>
            <a:r>
              <a:rPr lang="en-US" sz="1800" dirty="0" err="1"/>
              <a:t>rospy</a:t>
            </a:r>
            <a:r>
              <a:rPr lang="en-US" sz="1800" dirty="0"/>
              <a:t> has this information, it cannot start communicating with the ROS Master.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anonymous = True ensures that your node has a unique name by adding random numbers to the end of NAME.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79999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23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This line creates a Rate object rate.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With the help of its method sleep(), it offers a convenient way for looping at the desired rate.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With its argument of 10, we should expect to go through the loop 10 times per second.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4448505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78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This loop is a fairly standard </a:t>
            </a:r>
            <a:r>
              <a:rPr lang="en-US" sz="1800" dirty="0" err="1"/>
              <a:t>rospy</a:t>
            </a:r>
            <a:r>
              <a:rPr lang="en-US" sz="1800" dirty="0"/>
              <a:t> construct: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checking the </a:t>
            </a:r>
            <a:r>
              <a:rPr lang="en-US" sz="1800" dirty="0" err="1"/>
              <a:t>rospy.is_shutdown</a:t>
            </a:r>
            <a:r>
              <a:rPr lang="en-US" sz="1800" dirty="0"/>
              <a:t>() flag and then doing work.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"work" is a call to </a:t>
            </a:r>
            <a:r>
              <a:rPr lang="en-US" sz="1800" dirty="0" err="1"/>
              <a:t>pub.publish</a:t>
            </a:r>
            <a:r>
              <a:rPr lang="en-US" sz="1800" dirty="0"/>
              <a:t>(</a:t>
            </a:r>
            <a:r>
              <a:rPr lang="en-US" sz="1800" dirty="0" err="1"/>
              <a:t>hello_str</a:t>
            </a:r>
            <a:r>
              <a:rPr lang="en-US" sz="1800" dirty="0"/>
              <a:t>) that publishes a string to our chatter topic.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loop calls </a:t>
            </a:r>
            <a:r>
              <a:rPr lang="en-US" sz="1800" dirty="0" err="1"/>
              <a:t>rate.sleep</a:t>
            </a:r>
            <a:r>
              <a:rPr lang="en-US" sz="1800" dirty="0"/>
              <a:t>(), which sleeps just long enough to maintain the desired rate through the loop.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22082832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378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This loop is a fairly standard </a:t>
            </a:r>
            <a:r>
              <a:rPr lang="en-US" sz="1800" dirty="0" err="1"/>
              <a:t>rospy</a:t>
            </a:r>
            <a:r>
              <a:rPr lang="en-US" sz="1800" dirty="0"/>
              <a:t> construct: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checking the </a:t>
            </a:r>
            <a:r>
              <a:rPr lang="en-US" sz="1800" dirty="0" err="1"/>
              <a:t>rospy.is_shutdown</a:t>
            </a:r>
            <a:r>
              <a:rPr lang="en-US" sz="1800" dirty="0"/>
              <a:t>() flag and then doing work.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"work" is a call to </a:t>
            </a:r>
            <a:r>
              <a:rPr lang="en-US" sz="1800" dirty="0" err="1"/>
              <a:t>pub.publish</a:t>
            </a:r>
            <a:r>
              <a:rPr lang="en-US" sz="1800" dirty="0"/>
              <a:t>(</a:t>
            </a:r>
            <a:r>
              <a:rPr lang="en-US" sz="1800" dirty="0" err="1"/>
              <a:t>hello_str</a:t>
            </a:r>
            <a:r>
              <a:rPr lang="en-US" sz="1800" dirty="0"/>
              <a:t>) that publishes a string to our chatter topic.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loop calls </a:t>
            </a:r>
            <a:r>
              <a:rPr lang="en-US" sz="1800" dirty="0" err="1"/>
              <a:t>rate.sleep</a:t>
            </a:r>
            <a:r>
              <a:rPr lang="en-US" sz="1800" dirty="0"/>
              <a:t>(), which sleeps just long enough to maintain the desired rate through the loop.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13711377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3544444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In addition to the standard Python __main__ check, this catches a </a:t>
            </a:r>
            <a:r>
              <a:rPr lang="en-US" sz="1800" dirty="0" err="1"/>
              <a:t>rospy.ROSInterruptException</a:t>
            </a:r>
            <a:r>
              <a:rPr lang="en-US" sz="1800" dirty="0"/>
              <a:t> exception, which can be thrown by </a:t>
            </a:r>
            <a:r>
              <a:rPr lang="en-US" sz="1800" dirty="0" err="1"/>
              <a:t>rospy.sleep</a:t>
            </a:r>
            <a:r>
              <a:rPr lang="en-US" sz="1800" dirty="0"/>
              <a:t>() and </a:t>
            </a:r>
            <a:r>
              <a:rPr lang="en-US" sz="1800" dirty="0" err="1"/>
              <a:t>rospy.Rate.sleep</a:t>
            </a:r>
            <a:r>
              <a:rPr lang="en-US" sz="1800" dirty="0"/>
              <a:t>() methods when Ctrl-C is pressed or your Node is otherwise shutdown.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The reason this exception is raised is so that you don't accidentally continue executing code after the sleep().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821110" y="1129750"/>
            <a:ext cx="5172838" cy="3769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talker():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rospy.Publisher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('chatter', String,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queue_size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=10)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('talker', anonymous=True)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rate =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rospy.Rate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(10) # 10hz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while not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rospy.is_shutdown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"hello world %s" %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rospy.get_time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pub.publish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hello_str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rate.sleep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try: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talker()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except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rospy.ROSInterruptException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pass</a:t>
            </a:r>
          </a:p>
        </p:txBody>
      </p:sp>
    </p:spTree>
    <p:extLst>
      <p:ext uri="{BB962C8B-B14F-4D97-AF65-F5344CB8AC3E}">
        <p14:creationId xmlns:p14="http://schemas.microsoft.com/office/powerpoint/2010/main" val="22231821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48180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Building and Running the Talker Node</a:t>
            </a:r>
          </a:p>
        </p:txBody>
      </p:sp>
    </p:spTree>
    <p:extLst>
      <p:ext uri="{BB962C8B-B14F-4D97-AF65-F5344CB8AC3E}">
        <p14:creationId xmlns:p14="http://schemas.microsoft.com/office/powerpoint/2010/main" val="89520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311700" y="2150850"/>
            <a:ext cx="8520600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ROS Recap</a:t>
            </a:r>
          </a:p>
        </p:txBody>
      </p:sp>
    </p:spTree>
    <p:extLst>
      <p:ext uri="{BB962C8B-B14F-4D97-AF65-F5344CB8AC3E}">
        <p14:creationId xmlns:p14="http://schemas.microsoft.com/office/powerpoint/2010/main" val="21078163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8538474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We will need to add the following to the “CMakeLists.txt”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This makes sure the python script gets installed properly, and uses the right python interpreter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We will also need to make sure that the “talker.py” script has executable permissions by calling “</a:t>
            </a:r>
            <a:r>
              <a:rPr lang="en-US" sz="2400" dirty="0" err="1"/>
              <a:t>chmod</a:t>
            </a:r>
            <a:r>
              <a:rPr lang="en-US" sz="2400" dirty="0"/>
              <a:t> +x talker.py”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3" y="1685953"/>
            <a:ext cx="8698526" cy="885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catkin_install_python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(PROGRAMS scripts/talker.py</a:t>
            </a:r>
          </a:p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${CATKIN_PACKAGE_BIN_DESTINATION}</a:t>
            </a:r>
          </a:p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40684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8538474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Return to the “</a:t>
            </a:r>
            <a:r>
              <a:rPr lang="en-US" sz="2400" dirty="0" err="1"/>
              <a:t>catkin_workspace</a:t>
            </a:r>
            <a:r>
              <a:rPr lang="en-US" sz="2400" dirty="0"/>
              <a:t>” directory to build the code using: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To run the node, call: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47002" y="2110152"/>
            <a:ext cx="1627163" cy="4007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catkin_make</a:t>
            </a:r>
            <a:endParaRPr lang="en-US" sz="16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579CF3-CD0B-7938-12AB-E5A24F48497E}"/>
              </a:ext>
            </a:extLst>
          </p:cNvPr>
          <p:cNvSpPr/>
          <p:nvPr/>
        </p:nvSpPr>
        <p:spPr>
          <a:xfrm>
            <a:off x="347003" y="3159952"/>
            <a:ext cx="4482289" cy="4007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rosrun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beginner_tutorials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talker.py</a:t>
            </a:r>
          </a:p>
        </p:txBody>
      </p:sp>
    </p:spTree>
    <p:extLst>
      <p:ext uri="{BB962C8B-B14F-4D97-AF65-F5344CB8AC3E}">
        <p14:creationId xmlns:p14="http://schemas.microsoft.com/office/powerpoint/2010/main" val="32965615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48180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Building a Subscriber Node</a:t>
            </a:r>
          </a:p>
        </p:txBody>
      </p:sp>
    </p:spTree>
    <p:extLst>
      <p:ext uri="{BB962C8B-B14F-4D97-AF65-F5344CB8AC3E}">
        <p14:creationId xmlns:p14="http://schemas.microsoft.com/office/powerpoint/2010/main" val="12163273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7961701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Now let’s build a node to subscribe to our talker node’s chatter topic.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In the scripts folder, call: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47B09E-E2E4-91D7-C14B-A25CAFA2E455}"/>
              </a:ext>
            </a:extLst>
          </p:cNvPr>
          <p:cNvSpPr/>
          <p:nvPr/>
        </p:nvSpPr>
        <p:spPr>
          <a:xfrm>
            <a:off x="258521" y="2791713"/>
            <a:ext cx="3000494" cy="538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touch listener.py</a:t>
            </a:r>
          </a:p>
        </p:txBody>
      </p:sp>
    </p:spTree>
    <p:extLst>
      <p:ext uri="{BB962C8B-B14F-4D97-AF65-F5344CB8AC3E}">
        <p14:creationId xmlns:p14="http://schemas.microsoft.com/office/powerpoint/2010/main" val="34105400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3262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Inside our newly created “listener.py” script, we will populate it with the code to the right.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code will subscribe to the chatter topic and log what it receives.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41154295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197970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Understanding the listener.py Code</a:t>
            </a:r>
          </a:p>
        </p:txBody>
      </p:sp>
    </p:spTree>
    <p:extLst>
      <p:ext uri="{BB962C8B-B14F-4D97-AF65-F5344CB8AC3E}">
        <p14:creationId xmlns:p14="http://schemas.microsoft.com/office/powerpoint/2010/main" val="12903448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264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The code for listener.py is similar to talker.py, except we've introduced a new callback-based mechanism for subscribing to messages.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9999614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3262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declares that your node subscribes to the chatter topic which is of type String.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When new messages are received, callback is invoked with the message as the first argument.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26373160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The final addition, </a:t>
            </a:r>
            <a:r>
              <a:rPr lang="en-US" sz="2000" dirty="0" err="1"/>
              <a:t>rospy.spin</a:t>
            </a:r>
            <a:r>
              <a:rPr lang="en-US" sz="2000" dirty="0"/>
              <a:t>() simply keeps your node from exiting until the node has been shutdown.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3583765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2737895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The callback function at the top is called anytime a new message on the topic arrives.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function was associated with the topic when we initialized the subscriber.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3042695" y="1355188"/>
            <a:ext cx="5842782" cy="31785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#!/usr/bin/env python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</a:t>
            </a:r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std_msgs.msg import String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callback(data):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rospy.loginfo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rospy.get_caller_id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"I heard %s",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data.data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listener():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rospy.init_node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('listener', anonymous=True)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rospy.Subscriber</a:t>
            </a:r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("chatter", String, callback)</a:t>
            </a:r>
          </a:p>
          <a:p>
            <a:endParaRPr lang="en-US" sz="11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rospy.spin</a:t>
            </a:r>
            <a:r>
              <a:rPr lang="en-US" sz="11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1100" b="1" dirty="0">
              <a:solidFill>
                <a:schemeClr val="bg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'__main__':</a:t>
            </a:r>
          </a:p>
          <a:p>
            <a:r>
              <a:rPr lang="en-US" sz="1100" b="1" dirty="0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listener()</a:t>
            </a:r>
          </a:p>
        </p:txBody>
      </p:sp>
    </p:spTree>
    <p:extLst>
      <p:ext uri="{BB962C8B-B14F-4D97-AF65-F5344CB8AC3E}">
        <p14:creationId xmlns:p14="http://schemas.microsoft.com/office/powerpoint/2010/main" val="3898444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2" y="1129750"/>
            <a:ext cx="5203942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ROS (Robot Operating System) is a collection of software packages to make building complex robotics applications easier.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It provides things such as standardized formats for robot sensor data and motion commands, visualization tools, common algorithms, and simulators.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A19AD6-DFDA-035C-6E6C-16D7608E26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36" r="20245"/>
          <a:stretch/>
        </p:blipFill>
        <p:spPr>
          <a:xfrm>
            <a:off x="5476825" y="1356605"/>
            <a:ext cx="3079437" cy="305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21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48180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Building and Running the Listener Node</a:t>
            </a:r>
          </a:p>
        </p:txBody>
      </p:sp>
    </p:spTree>
    <p:extLst>
      <p:ext uri="{BB962C8B-B14F-4D97-AF65-F5344CB8AC3E}">
        <p14:creationId xmlns:p14="http://schemas.microsoft.com/office/powerpoint/2010/main" val="11969290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8538474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We will need to edit the “CMakeLists.txt” file to include: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Once again, we will also need to make sure that the “listener.py” script has executable permissions by calling “</a:t>
            </a:r>
            <a:r>
              <a:rPr lang="en-US" sz="2400" dirty="0" err="1"/>
              <a:t>chmod</a:t>
            </a:r>
            <a:r>
              <a:rPr lang="en-US" sz="2400" dirty="0"/>
              <a:t> +x listener.py”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258523" y="1685953"/>
            <a:ext cx="8698526" cy="8857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catkin_install_python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(PROGRAMS scripts/talker.py scripts/listener.py</a:t>
            </a:r>
          </a:p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${CATKIN_PACKAGE_BIN_DESTINATION}</a:t>
            </a:r>
          </a:p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463943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8538474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Return to the “</a:t>
            </a:r>
            <a:r>
              <a:rPr lang="en-US" sz="2400" dirty="0" err="1"/>
              <a:t>catkin_workspace</a:t>
            </a:r>
            <a:r>
              <a:rPr lang="en-US" sz="2400" dirty="0"/>
              <a:t>” directory to build the code using: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To run the node, call: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4F64F9-309D-B318-9530-857E2C55772D}"/>
              </a:ext>
            </a:extLst>
          </p:cNvPr>
          <p:cNvSpPr/>
          <p:nvPr/>
        </p:nvSpPr>
        <p:spPr>
          <a:xfrm>
            <a:off x="347002" y="2110152"/>
            <a:ext cx="1627163" cy="4007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catkin_make</a:t>
            </a:r>
            <a:endParaRPr lang="en-US" sz="16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579CF3-CD0B-7938-12AB-E5A24F48497E}"/>
              </a:ext>
            </a:extLst>
          </p:cNvPr>
          <p:cNvSpPr/>
          <p:nvPr/>
        </p:nvSpPr>
        <p:spPr>
          <a:xfrm>
            <a:off x="347003" y="3159952"/>
            <a:ext cx="5059680" cy="4007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rosrun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beginner_tutorials</a:t>
            </a:r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listener.py</a:t>
            </a:r>
          </a:p>
        </p:txBody>
      </p:sp>
    </p:spTree>
    <p:extLst>
      <p:ext uri="{BB962C8B-B14F-4D97-AF65-F5344CB8AC3E}">
        <p14:creationId xmlns:p14="http://schemas.microsoft.com/office/powerpoint/2010/main" val="7271609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1350498" y="2150850"/>
            <a:ext cx="7481802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Building the wandering robot code</a:t>
            </a:r>
          </a:p>
        </p:txBody>
      </p:sp>
    </p:spTree>
    <p:extLst>
      <p:ext uri="{BB962C8B-B14F-4D97-AF65-F5344CB8AC3E}">
        <p14:creationId xmlns:p14="http://schemas.microsoft.com/office/powerpoint/2010/main" val="41647826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rrow: Bent 4">
            <a:extLst>
              <a:ext uri="{FF2B5EF4-FFF2-40B4-BE49-F238E27FC236}">
                <a16:creationId xmlns:a16="http://schemas.microsoft.com/office/drawing/2014/main" id="{243395E4-2A4C-05A9-B078-E389207F06F1}"/>
              </a:ext>
            </a:extLst>
          </p:cNvPr>
          <p:cNvSpPr/>
          <p:nvPr/>
        </p:nvSpPr>
        <p:spPr>
          <a:xfrm rot="13785429" flipH="1">
            <a:off x="6514487" y="2852182"/>
            <a:ext cx="1671413" cy="1478785"/>
          </a:xfrm>
          <a:prstGeom prst="bentArrow">
            <a:avLst>
              <a:gd name="adj1" fmla="val 23705"/>
              <a:gd name="adj2" fmla="val 22266"/>
              <a:gd name="adj3" fmla="val 25000"/>
              <a:gd name="adj4" fmla="val 75000"/>
            </a:avLst>
          </a:prstGeom>
          <a:scene3d>
            <a:camera prst="perspectiveHeroicExtremeRightFacing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Google Shape;56;p14"/>
          <p:cNvSpPr txBox="1"/>
          <p:nvPr/>
        </p:nvSpPr>
        <p:spPr>
          <a:xfrm>
            <a:off x="258523" y="1129750"/>
            <a:ext cx="4811370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Next, we’ll write a python node to create a robot that wanders around its environment randomly, avoiding obstacles.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We’ll use the laser scan topic to get information about obstacles near the front of the robot.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C83749-D1AA-8FBE-B7DC-F7A7C58403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1207" y="1246591"/>
            <a:ext cx="1233626" cy="164177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8B8A5D2-444A-F11F-BD96-37D131EEE9B2}"/>
              </a:ext>
            </a:extLst>
          </p:cNvPr>
          <p:cNvCxnSpPr>
            <a:cxnSpLocks/>
          </p:cNvCxnSpPr>
          <p:nvPr/>
        </p:nvCxnSpPr>
        <p:spPr>
          <a:xfrm flipH="1">
            <a:off x="5558212" y="1651665"/>
            <a:ext cx="2570852" cy="4685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A369C5-0039-3C2E-410E-F1938140AB47}"/>
              </a:ext>
            </a:extLst>
          </p:cNvPr>
          <p:cNvCxnSpPr>
            <a:cxnSpLocks/>
          </p:cNvCxnSpPr>
          <p:nvPr/>
        </p:nvCxnSpPr>
        <p:spPr>
          <a:xfrm flipH="1">
            <a:off x="6245915" y="1651665"/>
            <a:ext cx="1925438" cy="4121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792717D-F951-0870-67A9-B66EA1BD3DF4}"/>
              </a:ext>
            </a:extLst>
          </p:cNvPr>
          <p:cNvCxnSpPr>
            <a:cxnSpLocks/>
          </p:cNvCxnSpPr>
          <p:nvPr/>
        </p:nvCxnSpPr>
        <p:spPr>
          <a:xfrm flipH="1">
            <a:off x="6660855" y="1648018"/>
            <a:ext cx="1468209" cy="6116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" name="Cylinder 5">
            <a:extLst>
              <a:ext uri="{FF2B5EF4-FFF2-40B4-BE49-F238E27FC236}">
                <a16:creationId xmlns:a16="http://schemas.microsoft.com/office/drawing/2014/main" id="{B73A5163-5A9E-162F-D174-A485D0AE68D7}"/>
              </a:ext>
            </a:extLst>
          </p:cNvPr>
          <p:cNvSpPr/>
          <p:nvPr/>
        </p:nvSpPr>
        <p:spPr>
          <a:xfrm>
            <a:off x="5427124" y="2067479"/>
            <a:ext cx="1283033" cy="2159133"/>
          </a:xfrm>
          <a:prstGeom prst="can">
            <a:avLst/>
          </a:prstGeom>
          <a:ln w="28575"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70FA792-DCA3-EDE4-8A76-986854E72D90}"/>
              </a:ext>
            </a:extLst>
          </p:cNvPr>
          <p:cNvCxnSpPr>
            <a:cxnSpLocks/>
          </p:cNvCxnSpPr>
          <p:nvPr/>
        </p:nvCxnSpPr>
        <p:spPr>
          <a:xfrm flipH="1">
            <a:off x="4970124" y="1651665"/>
            <a:ext cx="3158940" cy="4403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AE9C570-FE6A-CAA7-5ECD-2F9E62A005A4}"/>
              </a:ext>
            </a:extLst>
          </p:cNvPr>
          <p:cNvCxnSpPr>
            <a:cxnSpLocks/>
          </p:cNvCxnSpPr>
          <p:nvPr/>
        </p:nvCxnSpPr>
        <p:spPr>
          <a:xfrm flipH="1">
            <a:off x="6549594" y="1639381"/>
            <a:ext cx="1579470" cy="13481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23767A-2F93-B9F0-07F9-09D04B92A14E}"/>
              </a:ext>
            </a:extLst>
          </p:cNvPr>
          <p:cNvCxnSpPr>
            <a:cxnSpLocks/>
          </p:cNvCxnSpPr>
          <p:nvPr/>
        </p:nvCxnSpPr>
        <p:spPr>
          <a:xfrm flipH="1">
            <a:off x="6549594" y="1651665"/>
            <a:ext cx="1579470" cy="9637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FB431AB-E481-10D5-E3CE-61DA4239223D}"/>
              </a:ext>
            </a:extLst>
          </p:cNvPr>
          <p:cNvCxnSpPr>
            <a:cxnSpLocks/>
          </p:cNvCxnSpPr>
          <p:nvPr/>
        </p:nvCxnSpPr>
        <p:spPr>
          <a:xfrm flipH="1">
            <a:off x="5557144" y="1655281"/>
            <a:ext cx="2571920" cy="28784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A866658-3A71-736A-B56B-ADD180AD5397}"/>
              </a:ext>
            </a:extLst>
          </p:cNvPr>
          <p:cNvCxnSpPr>
            <a:cxnSpLocks/>
          </p:cNvCxnSpPr>
          <p:nvPr/>
        </p:nvCxnSpPr>
        <p:spPr>
          <a:xfrm flipH="1">
            <a:off x="6434312" y="1635079"/>
            <a:ext cx="1694752" cy="32884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443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3262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code will create a node that subscribes to the laser scan of the </a:t>
            </a:r>
            <a:r>
              <a:rPr lang="en-US" sz="2000" dirty="0" err="1"/>
              <a:t>turtlebot</a:t>
            </a:r>
            <a:r>
              <a:rPr lang="en-US" sz="2000" dirty="0"/>
              <a:t> and publishes to the command velocity topic to drive the robot around.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code will drive the robot straight until an obstacle is encountered, then it will turn for some amount of time, and continue driving straight again.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16516721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707448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This line of code imports the </a:t>
            </a:r>
            <a:r>
              <a:rPr lang="en-US" sz="1600" dirty="0" err="1"/>
              <a:t>laserscan</a:t>
            </a:r>
            <a:r>
              <a:rPr lang="en-US" sz="1600" dirty="0"/>
              <a:t> message type.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/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The “</a:t>
            </a:r>
            <a:r>
              <a:rPr lang="en-US" sz="1600" dirty="0" err="1"/>
              <a:t>LaserScan</a:t>
            </a:r>
            <a:r>
              <a:rPr lang="en-US" sz="1600" dirty="0"/>
              <a:t>” message contains lidar distance measurements from a 2-D sweep in front of the robot.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44F071-337C-A0EA-2D3E-8906B1A48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24730" y="2756575"/>
            <a:ext cx="1501426" cy="2006857"/>
          </a:xfrm>
          <a:prstGeom prst="rect">
            <a:avLst/>
          </a:prstGeom>
        </p:spPr>
      </p:pic>
      <p:sp>
        <p:nvSpPr>
          <p:cNvPr id="6" name="Partial Circle 5">
            <a:extLst>
              <a:ext uri="{FF2B5EF4-FFF2-40B4-BE49-F238E27FC236}">
                <a16:creationId xmlns:a16="http://schemas.microsoft.com/office/drawing/2014/main" id="{FB8B3D29-4E25-0699-ECBE-870F1384988E}"/>
              </a:ext>
            </a:extLst>
          </p:cNvPr>
          <p:cNvSpPr/>
          <p:nvPr/>
        </p:nvSpPr>
        <p:spPr>
          <a:xfrm>
            <a:off x="-2149712" y="1387522"/>
            <a:ext cx="7004171" cy="3709771"/>
          </a:xfrm>
          <a:prstGeom prst="pie">
            <a:avLst>
              <a:gd name="adj1" fmla="val 0"/>
              <a:gd name="adj2" fmla="val 4955027"/>
            </a:avLst>
          </a:prstGeom>
          <a:solidFill>
            <a:srgbClr val="FF0000">
              <a:alpha val="2705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D8DADF7-44F4-C5E0-204C-958A787165F5}"/>
              </a:ext>
            </a:extLst>
          </p:cNvPr>
          <p:cNvCxnSpPr>
            <a:cxnSpLocks/>
            <a:stCxn id="6" idx="0"/>
          </p:cNvCxnSpPr>
          <p:nvPr/>
        </p:nvCxnSpPr>
        <p:spPr>
          <a:xfrm flipH="1">
            <a:off x="1352373" y="3242408"/>
            <a:ext cx="3502086" cy="870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2610FC-A650-6F8A-D8D6-2F5FFF73A28B}"/>
              </a:ext>
            </a:extLst>
          </p:cNvPr>
          <p:cNvCxnSpPr>
            <a:cxnSpLocks/>
          </p:cNvCxnSpPr>
          <p:nvPr/>
        </p:nvCxnSpPr>
        <p:spPr>
          <a:xfrm flipH="1" flipV="1">
            <a:off x="1352373" y="3242407"/>
            <a:ext cx="242963" cy="18548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C2A9438-4B2B-60C5-8F6A-1C09D9FA0A5D}"/>
              </a:ext>
            </a:extLst>
          </p:cNvPr>
          <p:cNvCxnSpPr>
            <a:cxnSpLocks/>
          </p:cNvCxnSpPr>
          <p:nvPr/>
        </p:nvCxnSpPr>
        <p:spPr>
          <a:xfrm flipH="1" flipV="1">
            <a:off x="1352373" y="3251115"/>
            <a:ext cx="607750" cy="18072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6999C95-EB64-0695-E943-2D876AB7E5B0}"/>
              </a:ext>
            </a:extLst>
          </p:cNvPr>
          <p:cNvCxnSpPr>
            <a:cxnSpLocks/>
          </p:cNvCxnSpPr>
          <p:nvPr/>
        </p:nvCxnSpPr>
        <p:spPr>
          <a:xfrm flipH="1" flipV="1">
            <a:off x="1347217" y="3242406"/>
            <a:ext cx="1099289" cy="17673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BD03CAD-47AB-EBB2-2801-AEB9345AD0B1}"/>
              </a:ext>
            </a:extLst>
          </p:cNvPr>
          <p:cNvCxnSpPr>
            <a:cxnSpLocks/>
          </p:cNvCxnSpPr>
          <p:nvPr/>
        </p:nvCxnSpPr>
        <p:spPr>
          <a:xfrm flipH="1" flipV="1">
            <a:off x="1347217" y="3242405"/>
            <a:ext cx="1634311" cy="163601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49E044D-79D3-D22F-D0F8-F7C7FBE51A5B}"/>
              </a:ext>
            </a:extLst>
          </p:cNvPr>
          <p:cNvCxnSpPr>
            <a:cxnSpLocks/>
          </p:cNvCxnSpPr>
          <p:nvPr/>
        </p:nvCxnSpPr>
        <p:spPr>
          <a:xfrm flipH="1" flipV="1">
            <a:off x="1347217" y="3251114"/>
            <a:ext cx="2261745" cy="13786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C5A5AC9-17FB-7336-40C0-C399251C6051}"/>
              </a:ext>
            </a:extLst>
          </p:cNvPr>
          <p:cNvCxnSpPr>
            <a:cxnSpLocks/>
          </p:cNvCxnSpPr>
          <p:nvPr/>
        </p:nvCxnSpPr>
        <p:spPr>
          <a:xfrm flipH="1" flipV="1">
            <a:off x="1362795" y="3251113"/>
            <a:ext cx="2868654" cy="10125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2CD05E0-E774-C08B-BC79-3D58725473FF}"/>
              </a:ext>
            </a:extLst>
          </p:cNvPr>
          <p:cNvCxnSpPr>
            <a:cxnSpLocks/>
          </p:cNvCxnSpPr>
          <p:nvPr/>
        </p:nvCxnSpPr>
        <p:spPr>
          <a:xfrm flipH="1" flipV="1">
            <a:off x="1347217" y="3242404"/>
            <a:ext cx="3302604" cy="6244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6B3ABE3-DDBC-85BA-93A8-9038E355B7E5}"/>
              </a:ext>
            </a:extLst>
          </p:cNvPr>
          <p:cNvCxnSpPr>
            <a:cxnSpLocks/>
          </p:cNvCxnSpPr>
          <p:nvPr/>
        </p:nvCxnSpPr>
        <p:spPr>
          <a:xfrm flipH="1" flipV="1">
            <a:off x="1344932" y="3244460"/>
            <a:ext cx="3450804" cy="3406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6955E2E-00BC-51A5-D7C0-B131E757856D}"/>
              </a:ext>
            </a:extLst>
          </p:cNvPr>
          <p:cNvCxnSpPr>
            <a:cxnSpLocks/>
          </p:cNvCxnSpPr>
          <p:nvPr/>
        </p:nvCxnSpPr>
        <p:spPr>
          <a:xfrm flipH="1" flipV="1">
            <a:off x="1352373" y="3242403"/>
            <a:ext cx="3474581" cy="17240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9561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The “Twist” message is used to provide linear and rotational velocities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8CD975-A574-7647-C74B-E9182B650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278" y="2169605"/>
            <a:ext cx="2088425" cy="2589558"/>
          </a:xfrm>
          <a:prstGeom prst="rect">
            <a:avLst/>
          </a:prstGeom>
        </p:spPr>
      </p:pic>
      <p:sp>
        <p:nvSpPr>
          <p:cNvPr id="2" name="Arrow: Curved Right 1">
            <a:extLst>
              <a:ext uri="{FF2B5EF4-FFF2-40B4-BE49-F238E27FC236}">
                <a16:creationId xmlns:a16="http://schemas.microsoft.com/office/drawing/2014/main" id="{85C10245-535E-BFEA-DDD0-90E618E84FD9}"/>
              </a:ext>
            </a:extLst>
          </p:cNvPr>
          <p:cNvSpPr/>
          <p:nvPr/>
        </p:nvSpPr>
        <p:spPr>
          <a:xfrm>
            <a:off x="1826662" y="2029710"/>
            <a:ext cx="888174" cy="871020"/>
          </a:xfrm>
          <a:prstGeom prst="curvedRightArrow">
            <a:avLst>
              <a:gd name="adj1" fmla="val 7807"/>
              <a:gd name="adj2" fmla="val 50000"/>
              <a:gd name="adj3" fmla="val 25948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C997215-7C4B-6E87-967F-2606BA01FCF0}"/>
              </a:ext>
            </a:extLst>
          </p:cNvPr>
          <p:cNvSpPr/>
          <p:nvPr/>
        </p:nvSpPr>
        <p:spPr>
          <a:xfrm rot="3138084">
            <a:off x="2130326" y="4371125"/>
            <a:ext cx="1028679" cy="150129"/>
          </a:xfrm>
          <a:prstGeom prst="rightArrow">
            <a:avLst/>
          </a:prstGeom>
          <a:solidFill>
            <a:srgbClr val="E99909"/>
          </a:solidFill>
          <a:ln w="12700">
            <a:solidFill>
              <a:srgbClr val="C583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llout: Right Arrow 5">
            <a:extLst>
              <a:ext uri="{FF2B5EF4-FFF2-40B4-BE49-F238E27FC236}">
                <a16:creationId xmlns:a16="http://schemas.microsoft.com/office/drawing/2014/main" id="{DDD05906-51F4-62F9-F7CE-FC2A0F126E44}"/>
              </a:ext>
            </a:extLst>
          </p:cNvPr>
          <p:cNvSpPr/>
          <p:nvPr/>
        </p:nvSpPr>
        <p:spPr>
          <a:xfrm>
            <a:off x="201072" y="3806010"/>
            <a:ext cx="2088425" cy="1093048"/>
          </a:xfrm>
          <a:prstGeom prst="rightArrowCallout">
            <a:avLst>
              <a:gd name="adj1" fmla="val 4852"/>
              <a:gd name="adj2" fmla="val 7480"/>
              <a:gd name="adj3" fmla="val 10984"/>
              <a:gd name="adj4" fmla="val 51452"/>
            </a:avLst>
          </a:prstGeom>
          <a:solidFill>
            <a:srgbClr val="E99909"/>
          </a:solidFill>
          <a:ln>
            <a:solidFill>
              <a:srgbClr val="C583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Linear velocities are provided along the x axis to make the robot drive forward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06F918DF-89A3-A0C8-219C-C178E990F8EA}"/>
              </a:ext>
            </a:extLst>
          </p:cNvPr>
          <p:cNvSpPr/>
          <p:nvPr/>
        </p:nvSpPr>
        <p:spPr>
          <a:xfrm>
            <a:off x="215498" y="1970960"/>
            <a:ext cx="1611164" cy="1093048"/>
          </a:xfrm>
          <a:prstGeom prst="rightArrowCallout">
            <a:avLst>
              <a:gd name="adj1" fmla="val 6604"/>
              <a:gd name="adj2" fmla="val 7480"/>
              <a:gd name="adj3" fmla="val 11422"/>
              <a:gd name="adj4" fmla="val 64977"/>
            </a:avLst>
          </a:prstGeom>
          <a:ln/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Rotational velocities are provided around the z axis to make the robot turn in place</a:t>
            </a:r>
          </a:p>
        </p:txBody>
      </p:sp>
    </p:spTree>
    <p:extLst>
      <p:ext uri="{BB962C8B-B14F-4D97-AF65-F5344CB8AC3E}">
        <p14:creationId xmlns:p14="http://schemas.microsoft.com/office/powerpoint/2010/main" val="4289400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264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Our main function will call the “wander” function, which will execute our desired behavior on a loop.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At the beginning of this function, we set up subscribers and publishers to the topics for </a:t>
            </a:r>
            <a:r>
              <a:rPr lang="en-US" sz="2000" dirty="0" err="1"/>
              <a:t>laserscan</a:t>
            </a:r>
            <a:r>
              <a:rPr lang="en-US" sz="2000" dirty="0"/>
              <a:t> and command velocities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423085472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264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Every time we get a new </a:t>
            </a:r>
            <a:r>
              <a:rPr lang="en-US" sz="2000" dirty="0" err="1"/>
              <a:t>laserscan</a:t>
            </a:r>
            <a:r>
              <a:rPr lang="en-US" sz="2000" dirty="0"/>
              <a:t> message, the callback function will be called.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This function will loop through all distance measurements in the </a:t>
            </a:r>
            <a:r>
              <a:rPr lang="en-US" sz="2000" dirty="0" err="1"/>
              <a:t>laserscan</a:t>
            </a:r>
            <a:r>
              <a:rPr lang="en-US" sz="2000" dirty="0"/>
              <a:t> and record the minimum distance to a global variable.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2287022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14">
            <a:extLst>
              <a:ext uri="{FF2B5EF4-FFF2-40B4-BE49-F238E27FC236}">
                <a16:creationId xmlns:a16="http://schemas.microsoft.com/office/drawing/2014/main" id="{09479987-9389-2AAB-E2A0-0F1ED71A0645}"/>
              </a:ext>
            </a:extLst>
          </p:cNvPr>
          <p:cNvSpPr txBox="1"/>
          <p:nvPr/>
        </p:nvSpPr>
        <p:spPr>
          <a:xfrm>
            <a:off x="287246" y="1129750"/>
            <a:ext cx="8483334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ROS achieves this standardization by providing a messaging system.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04405E-AD78-DC07-1119-36F79867A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2580" y="2239334"/>
            <a:ext cx="5318839" cy="236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26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357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Inside the wanderer function is a loop that will run as long as the node is active.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The loop will check the minimum distance recorded. If the minimum distance is less than 0.5 meters, then the robot will drive straight by publishing a twist message to the command velocity topic with a specified linear velocity.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while not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for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else: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32714378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4595936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If we detect a distance less than 0.5 meters, we will publish messages with a linear velocity of 0, to keep the robot from moving forward, and a rotational velocity of 1, to make the robot turn in place.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We have a small “for” loop to send this message out repeatedly for a small period of time. The base requires a stream of commands, otherwise it will stop moving.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6BDB39-7FF6-873B-91DD-DAC251590AB7}"/>
              </a:ext>
            </a:extLst>
          </p:cNvPr>
          <p:cNvSpPr/>
          <p:nvPr/>
        </p:nvSpPr>
        <p:spPr>
          <a:xfrm>
            <a:off x="5031592" y="287245"/>
            <a:ext cx="3853885" cy="46773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#!/usr/bin/env python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import math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sensor_msgs.msg import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from geometry_msgs.msg import Twist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callback(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global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return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None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for distance in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laser_scan_msg.ranges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math.isnan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(distance):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if distance &lt;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or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== None: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distance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def wanderer():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rospy.init_node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('wanderer', anonymous=True)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rospy.Subscriber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('scan',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LaserScan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, callback)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rospy.Publisher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('/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cmd_vel_mux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/input/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', Twist,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queue_size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=10)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rate =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rospy.Rate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(100)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while not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rospy.is_shutdown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Twist()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print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endParaRPr lang="en-US" sz="600" b="0" dirty="0">
              <a:solidFill>
                <a:schemeClr val="bg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if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min_distance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&lt; 0.5: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1.0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in range(25):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rospy.sleep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(0.1)</a:t>
            </a:r>
          </a:p>
          <a:p>
            <a:b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twist_cmd.angular.z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0.0</a:t>
            </a:r>
          </a:p>
          <a:p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else: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twist_cmd.linear.x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 = 0.25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cmd_vel_pub.publish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twist_cmd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rate.sleep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</a:b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if __name__ == '__main__':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try: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wanderer()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except </a:t>
            </a:r>
            <a:r>
              <a:rPr lang="en-US" sz="600" b="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rospy.ROSInterruptException</a:t>
            </a:r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600" b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        pass</a:t>
            </a:r>
          </a:p>
        </p:txBody>
      </p:sp>
    </p:spTree>
    <p:extLst>
      <p:ext uri="{BB962C8B-B14F-4D97-AF65-F5344CB8AC3E}">
        <p14:creationId xmlns:p14="http://schemas.microsoft.com/office/powerpoint/2010/main" val="22329473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3" y="1129750"/>
            <a:ext cx="6113552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References and Resources: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hlinkClick r:id="rId4"/>
              </a:rPr>
              <a:t>https://wiki.ros.org/rospy/Tutorials</a:t>
            </a:r>
            <a:endParaRPr lang="en-US" sz="20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hlinkClick r:id="rId5"/>
              </a:rPr>
              <a:t>https://learn.turtlebot.com/</a:t>
            </a:r>
            <a:endParaRPr lang="en-US" sz="20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638630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311700" y="1468582"/>
            <a:ext cx="8520600" cy="152406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Thank You for Coming!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51703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6;p14">
            <a:extLst>
              <a:ext uri="{FF2B5EF4-FFF2-40B4-BE49-F238E27FC236}">
                <a16:creationId xmlns:a16="http://schemas.microsoft.com/office/drawing/2014/main" id="{09479987-9389-2AAB-E2A0-0F1ED71A0645}"/>
              </a:ext>
            </a:extLst>
          </p:cNvPr>
          <p:cNvSpPr txBox="1"/>
          <p:nvPr/>
        </p:nvSpPr>
        <p:spPr>
          <a:xfrm>
            <a:off x="287247" y="1129750"/>
            <a:ext cx="7999802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Publishers and Subscribers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Individual nodes will publish and subscribe to topics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6F5426F-E7C3-6A69-C25D-97ADBDEA6BEC}"/>
              </a:ext>
            </a:extLst>
          </p:cNvPr>
          <p:cNvSpPr/>
          <p:nvPr/>
        </p:nvSpPr>
        <p:spPr>
          <a:xfrm>
            <a:off x="670239" y="2920947"/>
            <a:ext cx="1733052" cy="8464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/node_1</a:t>
            </a:r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20463B40-EB85-960E-1BD0-F51FABD6CA2A}"/>
              </a:ext>
            </a:extLst>
          </p:cNvPr>
          <p:cNvSpPr/>
          <p:nvPr/>
        </p:nvSpPr>
        <p:spPr>
          <a:xfrm>
            <a:off x="3662387" y="3040183"/>
            <a:ext cx="1455380" cy="608005"/>
          </a:xfrm>
          <a:prstGeom prst="flowChartAlternateProcess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Topic: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/scan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0C614C3-AFCC-D563-2903-4D55B8F442A4}"/>
              </a:ext>
            </a:extLst>
          </p:cNvPr>
          <p:cNvSpPr/>
          <p:nvPr/>
        </p:nvSpPr>
        <p:spPr>
          <a:xfrm>
            <a:off x="6467024" y="2920947"/>
            <a:ext cx="1733052" cy="84647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/node_2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45BDDD-A1D3-2762-7E94-AA53BA2A7CD4}"/>
              </a:ext>
            </a:extLst>
          </p:cNvPr>
          <p:cNvSpPr txBox="1"/>
          <p:nvPr/>
        </p:nvSpPr>
        <p:spPr>
          <a:xfrm>
            <a:off x="809074" y="2407248"/>
            <a:ext cx="1455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Node that reads lidar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28188F-743E-AE92-C292-FF8FFD084CB8}"/>
              </a:ext>
            </a:extLst>
          </p:cNvPr>
          <p:cNvSpPr txBox="1"/>
          <p:nvPr/>
        </p:nvSpPr>
        <p:spPr>
          <a:xfrm>
            <a:off x="6246403" y="2407248"/>
            <a:ext cx="2174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Node that performs builds maps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1284CF-5662-8505-0A27-D40BC147492F}"/>
              </a:ext>
            </a:extLst>
          </p:cNvPr>
          <p:cNvCxnSpPr>
            <a:stCxn id="2" idx="6"/>
            <a:endCxn id="3" idx="1"/>
          </p:cNvCxnSpPr>
          <p:nvPr/>
        </p:nvCxnSpPr>
        <p:spPr>
          <a:xfrm>
            <a:off x="2403291" y="3344186"/>
            <a:ext cx="12590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C5E5E5-D684-BEDC-2797-6900F2C0EECB}"/>
              </a:ext>
            </a:extLst>
          </p:cNvPr>
          <p:cNvCxnSpPr>
            <a:stCxn id="3" idx="3"/>
            <a:endCxn id="5" idx="2"/>
          </p:cNvCxnSpPr>
          <p:nvPr/>
        </p:nvCxnSpPr>
        <p:spPr>
          <a:xfrm>
            <a:off x="5117767" y="3344186"/>
            <a:ext cx="134925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5D9743A-8D3B-9710-8FB5-0B4AF45DA1D5}"/>
              </a:ext>
            </a:extLst>
          </p:cNvPr>
          <p:cNvSpPr txBox="1"/>
          <p:nvPr/>
        </p:nvSpPr>
        <p:spPr>
          <a:xfrm>
            <a:off x="2207006" y="3356091"/>
            <a:ext cx="14553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publishes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78A481-5326-368D-C5DD-92FA69547157}"/>
              </a:ext>
            </a:extLst>
          </p:cNvPr>
          <p:cNvSpPr txBox="1"/>
          <p:nvPr/>
        </p:nvSpPr>
        <p:spPr>
          <a:xfrm>
            <a:off x="5054731" y="3356091"/>
            <a:ext cx="14553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subscribes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8245DC-2FE1-7DF0-AA54-9379176E6AE2}"/>
              </a:ext>
            </a:extLst>
          </p:cNvPr>
          <p:cNvSpPr txBox="1"/>
          <p:nvPr/>
        </p:nvSpPr>
        <p:spPr>
          <a:xfrm>
            <a:off x="3307118" y="2329285"/>
            <a:ext cx="21742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Topic named “scan” that uses message type “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laserscan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”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6793D21-424E-BA83-6F4E-B5FD73E1F4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0840" y="3663868"/>
            <a:ext cx="1038474" cy="142170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AC47DF2-5C54-2269-F578-75A5AD0352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733" t="33489" r="24396" b="30976"/>
          <a:stretch/>
        </p:blipFill>
        <p:spPr>
          <a:xfrm>
            <a:off x="6316136" y="3818336"/>
            <a:ext cx="2045204" cy="12628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B493FBB-827D-653F-F9A5-44CF98F9424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2071" b="9064"/>
          <a:stretch/>
        </p:blipFill>
        <p:spPr>
          <a:xfrm>
            <a:off x="613314" y="3823199"/>
            <a:ext cx="1789977" cy="124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183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311700" y="2150850"/>
            <a:ext cx="8520600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Installing ROS</a:t>
            </a:r>
          </a:p>
        </p:txBody>
      </p:sp>
    </p:spTree>
    <p:extLst>
      <p:ext uri="{BB962C8B-B14F-4D97-AF65-F5344CB8AC3E}">
        <p14:creationId xmlns:p14="http://schemas.microsoft.com/office/powerpoint/2010/main" val="1438664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258521" y="1129750"/>
            <a:ext cx="8804093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Installing ROS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It is recommended that you use Ubuntu for ROS 1: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Ubuntu 20.04: </a:t>
            </a:r>
            <a:r>
              <a:rPr lang="en-US" sz="2400" dirty="0">
                <a:hlinkClick r:id="rId4"/>
              </a:rPr>
              <a:t>https://wiki.ros.org/noetic/Installation/Ubuntu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Ubuntu 18.04: </a:t>
            </a:r>
            <a:r>
              <a:rPr lang="en-US" sz="2400" dirty="0">
                <a:hlinkClick r:id="rId5"/>
              </a:rPr>
              <a:t>https://wiki.ros.org/melodic/Installation/Ubuntu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Ubuntu 16.04: </a:t>
            </a:r>
            <a:r>
              <a:rPr lang="en-US" sz="2400" dirty="0">
                <a:hlinkClick r:id="rId6"/>
              </a:rPr>
              <a:t>https://wiki.ros.org/kinetic/Installation/Ubuntu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Ubuntu 14.04: </a:t>
            </a:r>
            <a:r>
              <a:rPr lang="en-US" sz="2400" dirty="0">
                <a:hlinkClick r:id="rId7"/>
              </a:rPr>
              <a:t>https://wiki.ros.org/indigo/Installation/Ubuntu</a:t>
            </a: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latest Ubuntu LTS release is 22.04, which ROS 1 doesn’t support – this requires ROS 2</a:t>
            </a:r>
          </a:p>
        </p:txBody>
      </p:sp>
    </p:spTree>
    <p:extLst>
      <p:ext uri="{BB962C8B-B14F-4D97-AF65-F5344CB8AC3E}">
        <p14:creationId xmlns:p14="http://schemas.microsoft.com/office/powerpoint/2010/main" val="938075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EA7E-3FF4-8694-C4C8-B0965D497135}"/>
              </a:ext>
            </a:extLst>
          </p:cNvPr>
          <p:cNvSpPr txBox="1">
            <a:spLocks/>
          </p:cNvSpPr>
          <p:nvPr/>
        </p:nvSpPr>
        <p:spPr>
          <a:xfrm>
            <a:off x="311700" y="2150850"/>
            <a:ext cx="8520600" cy="17126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The ROS Workspace</a:t>
            </a:r>
          </a:p>
        </p:txBody>
      </p:sp>
    </p:spTree>
    <p:extLst>
      <p:ext uri="{BB962C8B-B14F-4D97-AF65-F5344CB8AC3E}">
        <p14:creationId xmlns:p14="http://schemas.microsoft.com/office/powerpoint/2010/main" val="251014660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Custom 8">
      <a:dk1>
        <a:sysClr val="windowText" lastClr="000000"/>
      </a:dk1>
      <a:lt1>
        <a:sysClr val="window" lastClr="FFFFFF"/>
      </a:lt1>
      <a:dk2>
        <a:srgbClr val="005035"/>
      </a:dk2>
      <a:lt2>
        <a:srgbClr val="E7E6E6"/>
      </a:lt2>
      <a:accent1>
        <a:srgbClr val="005035"/>
      </a:accent1>
      <a:accent2>
        <a:srgbClr val="A49665"/>
      </a:accent2>
      <a:accent3>
        <a:srgbClr val="FFFFFF"/>
      </a:accent3>
      <a:accent4>
        <a:srgbClr val="802F2D"/>
      </a:accent4>
      <a:accent5>
        <a:srgbClr val="101820"/>
      </a:accent5>
      <a:accent6>
        <a:srgbClr val="70AD47"/>
      </a:accent6>
      <a:hlink>
        <a:srgbClr val="007377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3055</TotalTime>
  <Words>6245</Words>
  <Application>Microsoft Office PowerPoint</Application>
  <PresentationFormat>On-screen Show (16:9)</PresentationFormat>
  <Paragraphs>787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Helvetica Neue</vt:lpstr>
      <vt:lpstr>Arial</vt:lpstr>
      <vt:lpstr>Consolas</vt:lpstr>
      <vt:lpstr>Courier New</vt:lpstr>
      <vt:lpstr>Oswald</vt:lpstr>
      <vt:lpstr>Simple Light</vt:lpstr>
      <vt:lpstr>21_BasicWhite</vt:lpstr>
      <vt:lpstr>1_Simple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Sam Shue</cp:lastModifiedBy>
  <cp:revision>151</cp:revision>
  <dcterms:modified xsi:type="dcterms:W3CDTF">2023-10-12T20:03:46Z</dcterms:modified>
</cp:coreProperties>
</file>